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4" r:id="rId2"/>
    <p:sldId id="387" r:id="rId3"/>
    <p:sldId id="427" r:id="rId4"/>
    <p:sldId id="431" r:id="rId5"/>
    <p:sldId id="436" r:id="rId6"/>
    <p:sldId id="270" r:id="rId7"/>
    <p:sldId id="437" r:id="rId8"/>
    <p:sldId id="269" r:id="rId9"/>
    <p:sldId id="271" r:id="rId10"/>
    <p:sldId id="272" r:id="rId11"/>
    <p:sldId id="433" r:id="rId12"/>
    <p:sldId id="435" r:id="rId13"/>
    <p:sldId id="439" r:id="rId14"/>
    <p:sldId id="440" r:id="rId15"/>
    <p:sldId id="359" r:id="rId16"/>
    <p:sldId id="430" r:id="rId17"/>
    <p:sldId id="441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C4677-D0E1-4266-BDD2-7DE7CBCA61E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CE83D30F-97DF-4A47-8CC4-57962795F4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2800" dirty="0"/>
            <a:t>How much to feed (quantity)</a:t>
          </a:r>
          <a:endParaRPr lang="en-US" sz="2800" dirty="0"/>
        </a:p>
      </dgm:t>
    </dgm:pt>
    <dgm:pt modelId="{43488742-D134-4667-B6A4-AD8E2B3986D6}" type="parTrans" cxnId="{5A26B808-A0FE-4253-B41F-28C8CE734C56}">
      <dgm:prSet/>
      <dgm:spPr/>
      <dgm:t>
        <a:bodyPr/>
        <a:lstStyle/>
        <a:p>
          <a:endParaRPr lang="en-US"/>
        </a:p>
      </dgm:t>
    </dgm:pt>
    <dgm:pt modelId="{825E24E3-9D52-422A-A09C-FFCE45EE88EB}" type="sibTrans" cxnId="{5A26B808-A0FE-4253-B41F-28C8CE734C5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11EE1F8-CE8D-4038-816E-40B0DF8BDCD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How often (frequency)</a:t>
          </a:r>
          <a:endParaRPr lang="en-US" dirty="0"/>
        </a:p>
      </dgm:t>
    </dgm:pt>
    <dgm:pt modelId="{5F524865-F3ED-475F-93A2-341FB2457019}" type="parTrans" cxnId="{74A3FB4C-6CE3-4970-83BA-970811D81EB8}">
      <dgm:prSet/>
      <dgm:spPr/>
      <dgm:t>
        <a:bodyPr/>
        <a:lstStyle/>
        <a:p>
          <a:endParaRPr lang="en-US"/>
        </a:p>
      </dgm:t>
    </dgm:pt>
    <dgm:pt modelId="{50A298B2-8584-4C6D-BE14-75EB8EDDA1CD}" type="sibTrans" cxnId="{74A3FB4C-6CE3-4970-83BA-970811D81E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78699D-16F4-4F52-97D1-98EE91102E7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At what concentrations</a:t>
          </a:r>
          <a:endParaRPr lang="en-US" dirty="0"/>
        </a:p>
      </dgm:t>
    </dgm:pt>
    <dgm:pt modelId="{5827170A-4EB6-43D9-8016-C6B943373487}" type="parTrans" cxnId="{B035EB1F-91D6-49A2-B873-5AF8B8807FCD}">
      <dgm:prSet/>
      <dgm:spPr/>
      <dgm:t>
        <a:bodyPr/>
        <a:lstStyle/>
        <a:p>
          <a:endParaRPr lang="en-US"/>
        </a:p>
      </dgm:t>
    </dgm:pt>
    <dgm:pt modelId="{7602BC1F-A572-4A09-A38A-E342EE07A58A}" type="sibTrans" cxnId="{B035EB1F-91D6-49A2-B873-5AF8B8807F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57C1BA-2A37-4F26-BC41-1922B070B3E9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Costs vs benefits </a:t>
          </a:r>
          <a:endParaRPr lang="en-US" dirty="0"/>
        </a:p>
      </dgm:t>
    </dgm:pt>
    <dgm:pt modelId="{9827C51F-9F00-4DC2-8B73-C97DEAF1623A}" type="parTrans" cxnId="{DEEFE95D-7B8A-4687-AB97-1EAA4B3C1E02}">
      <dgm:prSet/>
      <dgm:spPr/>
      <dgm:t>
        <a:bodyPr/>
        <a:lstStyle/>
        <a:p>
          <a:endParaRPr lang="en-US"/>
        </a:p>
      </dgm:t>
    </dgm:pt>
    <dgm:pt modelId="{338D590F-56A9-4543-B832-69837BB23093}" type="sibTrans" cxnId="{DEEFE95D-7B8A-4687-AB97-1EAA4B3C1E02}">
      <dgm:prSet/>
      <dgm:spPr/>
      <dgm:t>
        <a:bodyPr/>
        <a:lstStyle/>
        <a:p>
          <a:endParaRPr lang="en-US"/>
        </a:p>
      </dgm:t>
    </dgm:pt>
    <dgm:pt modelId="{76AF9142-BD80-4847-BA06-68B2579E2D06}" type="pres">
      <dgm:prSet presAssocID="{5E5C4677-D0E1-4266-BDD2-7DE7CBCA61E7}" presName="root" presStyleCnt="0">
        <dgm:presLayoutVars>
          <dgm:dir/>
          <dgm:resizeHandles val="exact"/>
        </dgm:presLayoutVars>
      </dgm:prSet>
      <dgm:spPr/>
    </dgm:pt>
    <dgm:pt modelId="{0E52A002-CC6D-403C-87BC-60ED77CAF9A1}" type="pres">
      <dgm:prSet presAssocID="{CE83D30F-97DF-4A47-8CC4-57962795F42C}" presName="compNode" presStyleCnt="0"/>
      <dgm:spPr/>
    </dgm:pt>
    <dgm:pt modelId="{13799EF1-AEBE-4D70-866A-B25427076291}" type="pres">
      <dgm:prSet presAssocID="{CE83D30F-97DF-4A47-8CC4-57962795F4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"/>
        </a:ext>
      </dgm:extLst>
    </dgm:pt>
    <dgm:pt modelId="{2227C0F6-2149-4838-86FF-930E62061A8E}" type="pres">
      <dgm:prSet presAssocID="{CE83D30F-97DF-4A47-8CC4-57962795F42C}" presName="spaceRect" presStyleCnt="0"/>
      <dgm:spPr/>
    </dgm:pt>
    <dgm:pt modelId="{422ABB3C-6A8E-4D34-8413-ECA672F9DE51}" type="pres">
      <dgm:prSet presAssocID="{CE83D30F-97DF-4A47-8CC4-57962795F42C}" presName="textRect" presStyleLbl="revTx" presStyleIdx="0" presStyleCnt="4">
        <dgm:presLayoutVars>
          <dgm:chMax val="1"/>
          <dgm:chPref val="1"/>
        </dgm:presLayoutVars>
      </dgm:prSet>
      <dgm:spPr/>
    </dgm:pt>
    <dgm:pt modelId="{48C4C33D-02AB-4F16-9ACF-8CFED2741035}" type="pres">
      <dgm:prSet presAssocID="{825E24E3-9D52-422A-A09C-FFCE45EE88EB}" presName="sibTrans" presStyleCnt="0"/>
      <dgm:spPr/>
    </dgm:pt>
    <dgm:pt modelId="{178557B8-025B-44AC-AEDC-A3EDBDD1D2F4}" type="pres">
      <dgm:prSet presAssocID="{611EE1F8-CE8D-4038-816E-40B0DF8BDCDC}" presName="compNode" presStyleCnt="0"/>
      <dgm:spPr/>
    </dgm:pt>
    <dgm:pt modelId="{BD822C71-9307-4EA0-B560-747EBC8CC167}" type="pres">
      <dgm:prSet presAssocID="{611EE1F8-CE8D-4038-816E-40B0DF8BDCD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1D245C9-D98B-4DE1-9FE0-75F61754C4B4}" type="pres">
      <dgm:prSet presAssocID="{611EE1F8-CE8D-4038-816E-40B0DF8BDCDC}" presName="spaceRect" presStyleCnt="0"/>
      <dgm:spPr/>
    </dgm:pt>
    <dgm:pt modelId="{CF0D276C-6EAF-449D-88D4-4719AF75D424}" type="pres">
      <dgm:prSet presAssocID="{611EE1F8-CE8D-4038-816E-40B0DF8BDCDC}" presName="textRect" presStyleLbl="revTx" presStyleIdx="1" presStyleCnt="4">
        <dgm:presLayoutVars>
          <dgm:chMax val="1"/>
          <dgm:chPref val="1"/>
        </dgm:presLayoutVars>
      </dgm:prSet>
      <dgm:spPr/>
    </dgm:pt>
    <dgm:pt modelId="{6A5E2B82-CAFB-432E-911A-86455D7D1247}" type="pres">
      <dgm:prSet presAssocID="{50A298B2-8584-4C6D-BE14-75EB8EDDA1CD}" presName="sibTrans" presStyleCnt="0"/>
      <dgm:spPr/>
    </dgm:pt>
    <dgm:pt modelId="{FF2714C1-0DE9-4F7C-BE28-3371976BB203}" type="pres">
      <dgm:prSet presAssocID="{6D78699D-16F4-4F52-97D1-98EE91102E7C}" presName="compNode" presStyleCnt="0"/>
      <dgm:spPr/>
    </dgm:pt>
    <dgm:pt modelId="{0C8DE8C1-AF8F-40A6-867B-3C492D9BC6E9}" type="pres">
      <dgm:prSet presAssocID="{6D78699D-16F4-4F52-97D1-98EE91102E7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EECDDD2-7926-4CAE-AE5A-F80BD0E2A3E8}" type="pres">
      <dgm:prSet presAssocID="{6D78699D-16F4-4F52-97D1-98EE91102E7C}" presName="spaceRect" presStyleCnt="0"/>
      <dgm:spPr/>
    </dgm:pt>
    <dgm:pt modelId="{12622D9F-8C71-48A5-BCF6-508EC1474632}" type="pres">
      <dgm:prSet presAssocID="{6D78699D-16F4-4F52-97D1-98EE91102E7C}" presName="textRect" presStyleLbl="revTx" presStyleIdx="2" presStyleCnt="4">
        <dgm:presLayoutVars>
          <dgm:chMax val="1"/>
          <dgm:chPref val="1"/>
        </dgm:presLayoutVars>
      </dgm:prSet>
      <dgm:spPr/>
    </dgm:pt>
    <dgm:pt modelId="{A29ECDB8-6C76-4787-9009-A1CEEB7E0A32}" type="pres">
      <dgm:prSet presAssocID="{7602BC1F-A572-4A09-A38A-E342EE07A58A}" presName="sibTrans" presStyleCnt="0"/>
      <dgm:spPr/>
    </dgm:pt>
    <dgm:pt modelId="{5DD63FED-D835-419A-808B-67446FC44C24}" type="pres">
      <dgm:prSet presAssocID="{9657C1BA-2A37-4F26-BC41-1922B070B3E9}" presName="compNode" presStyleCnt="0"/>
      <dgm:spPr/>
    </dgm:pt>
    <dgm:pt modelId="{6C8E7E59-B8F3-4E02-A2E2-112DAA4078D8}" type="pres">
      <dgm:prSet presAssocID="{9657C1BA-2A37-4F26-BC41-1922B070B3E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0BA12E5-51F4-48FD-AAC3-C7E8A36D63F3}" type="pres">
      <dgm:prSet presAssocID="{9657C1BA-2A37-4F26-BC41-1922B070B3E9}" presName="spaceRect" presStyleCnt="0"/>
      <dgm:spPr/>
    </dgm:pt>
    <dgm:pt modelId="{5949352E-0774-407B-AE91-27FE59018CBC}" type="pres">
      <dgm:prSet presAssocID="{9657C1BA-2A37-4F26-BC41-1922B070B3E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A26B808-A0FE-4253-B41F-28C8CE734C56}" srcId="{5E5C4677-D0E1-4266-BDD2-7DE7CBCA61E7}" destId="{CE83D30F-97DF-4A47-8CC4-57962795F42C}" srcOrd="0" destOrd="0" parTransId="{43488742-D134-4667-B6A4-AD8E2B3986D6}" sibTransId="{825E24E3-9D52-422A-A09C-FFCE45EE88EB}"/>
    <dgm:cxn modelId="{64BACD1C-2591-4389-8AAB-C222A533CCBB}" type="presOf" srcId="{CE83D30F-97DF-4A47-8CC4-57962795F42C}" destId="{422ABB3C-6A8E-4D34-8413-ECA672F9DE51}" srcOrd="0" destOrd="0" presId="urn:microsoft.com/office/officeart/2018/2/layout/IconLabelList"/>
    <dgm:cxn modelId="{B035EB1F-91D6-49A2-B873-5AF8B8807FCD}" srcId="{5E5C4677-D0E1-4266-BDD2-7DE7CBCA61E7}" destId="{6D78699D-16F4-4F52-97D1-98EE91102E7C}" srcOrd="2" destOrd="0" parTransId="{5827170A-4EB6-43D9-8016-C6B943373487}" sibTransId="{7602BC1F-A572-4A09-A38A-E342EE07A58A}"/>
    <dgm:cxn modelId="{A5E6FA31-DF04-4BF7-8117-025629453878}" type="presOf" srcId="{6D78699D-16F4-4F52-97D1-98EE91102E7C}" destId="{12622D9F-8C71-48A5-BCF6-508EC1474632}" srcOrd="0" destOrd="0" presId="urn:microsoft.com/office/officeart/2018/2/layout/IconLabelList"/>
    <dgm:cxn modelId="{0FEF0C3A-B45F-423C-9D6C-C21D212E4CBE}" type="presOf" srcId="{611EE1F8-CE8D-4038-816E-40B0DF8BDCDC}" destId="{CF0D276C-6EAF-449D-88D4-4719AF75D424}" srcOrd="0" destOrd="0" presId="urn:microsoft.com/office/officeart/2018/2/layout/IconLabelList"/>
    <dgm:cxn modelId="{DEEFE95D-7B8A-4687-AB97-1EAA4B3C1E02}" srcId="{5E5C4677-D0E1-4266-BDD2-7DE7CBCA61E7}" destId="{9657C1BA-2A37-4F26-BC41-1922B070B3E9}" srcOrd="3" destOrd="0" parTransId="{9827C51F-9F00-4DC2-8B73-C97DEAF1623A}" sibTransId="{338D590F-56A9-4543-B832-69837BB23093}"/>
    <dgm:cxn modelId="{74A3FB4C-6CE3-4970-83BA-970811D81EB8}" srcId="{5E5C4677-D0E1-4266-BDD2-7DE7CBCA61E7}" destId="{611EE1F8-CE8D-4038-816E-40B0DF8BDCDC}" srcOrd="1" destOrd="0" parTransId="{5F524865-F3ED-475F-93A2-341FB2457019}" sibTransId="{50A298B2-8584-4C6D-BE14-75EB8EDDA1CD}"/>
    <dgm:cxn modelId="{9879F5D4-3C0C-4DF4-8B1D-BBDB287A33BF}" type="presOf" srcId="{9657C1BA-2A37-4F26-BC41-1922B070B3E9}" destId="{5949352E-0774-407B-AE91-27FE59018CBC}" srcOrd="0" destOrd="0" presId="urn:microsoft.com/office/officeart/2018/2/layout/IconLabelList"/>
    <dgm:cxn modelId="{6F9F65E0-99E6-4F0D-8AFC-69BBF02A1AC7}" type="presOf" srcId="{5E5C4677-D0E1-4266-BDD2-7DE7CBCA61E7}" destId="{76AF9142-BD80-4847-BA06-68B2579E2D06}" srcOrd="0" destOrd="0" presId="urn:microsoft.com/office/officeart/2018/2/layout/IconLabelList"/>
    <dgm:cxn modelId="{29E268ED-E5DC-4B3D-850E-25FAE6AB50B3}" type="presParOf" srcId="{76AF9142-BD80-4847-BA06-68B2579E2D06}" destId="{0E52A002-CC6D-403C-87BC-60ED77CAF9A1}" srcOrd="0" destOrd="0" presId="urn:microsoft.com/office/officeart/2018/2/layout/IconLabelList"/>
    <dgm:cxn modelId="{E6B39448-1D57-49A8-BE1E-2758DC42EA17}" type="presParOf" srcId="{0E52A002-CC6D-403C-87BC-60ED77CAF9A1}" destId="{13799EF1-AEBE-4D70-866A-B25427076291}" srcOrd="0" destOrd="0" presId="urn:microsoft.com/office/officeart/2018/2/layout/IconLabelList"/>
    <dgm:cxn modelId="{0DF50FB4-A956-4155-9AD8-D1C8A7507F54}" type="presParOf" srcId="{0E52A002-CC6D-403C-87BC-60ED77CAF9A1}" destId="{2227C0F6-2149-4838-86FF-930E62061A8E}" srcOrd="1" destOrd="0" presId="urn:microsoft.com/office/officeart/2018/2/layout/IconLabelList"/>
    <dgm:cxn modelId="{B98C90B9-FA14-4A90-8231-DF7FE4598137}" type="presParOf" srcId="{0E52A002-CC6D-403C-87BC-60ED77CAF9A1}" destId="{422ABB3C-6A8E-4D34-8413-ECA672F9DE51}" srcOrd="2" destOrd="0" presId="urn:microsoft.com/office/officeart/2018/2/layout/IconLabelList"/>
    <dgm:cxn modelId="{096CB1FD-D778-4A13-AC35-71590FB8084C}" type="presParOf" srcId="{76AF9142-BD80-4847-BA06-68B2579E2D06}" destId="{48C4C33D-02AB-4F16-9ACF-8CFED2741035}" srcOrd="1" destOrd="0" presId="urn:microsoft.com/office/officeart/2018/2/layout/IconLabelList"/>
    <dgm:cxn modelId="{5781F56E-FA2F-4D1F-9C10-A9592DEA1B71}" type="presParOf" srcId="{76AF9142-BD80-4847-BA06-68B2579E2D06}" destId="{178557B8-025B-44AC-AEDC-A3EDBDD1D2F4}" srcOrd="2" destOrd="0" presId="urn:microsoft.com/office/officeart/2018/2/layout/IconLabelList"/>
    <dgm:cxn modelId="{5E96B17A-2A77-4A24-8729-B9174E82C54A}" type="presParOf" srcId="{178557B8-025B-44AC-AEDC-A3EDBDD1D2F4}" destId="{BD822C71-9307-4EA0-B560-747EBC8CC167}" srcOrd="0" destOrd="0" presId="urn:microsoft.com/office/officeart/2018/2/layout/IconLabelList"/>
    <dgm:cxn modelId="{33D96202-788E-4A72-929B-E1D63AF4A726}" type="presParOf" srcId="{178557B8-025B-44AC-AEDC-A3EDBDD1D2F4}" destId="{C1D245C9-D98B-4DE1-9FE0-75F61754C4B4}" srcOrd="1" destOrd="0" presId="urn:microsoft.com/office/officeart/2018/2/layout/IconLabelList"/>
    <dgm:cxn modelId="{30ABCC18-B10D-40EF-BDBD-BE8FE55E2D24}" type="presParOf" srcId="{178557B8-025B-44AC-AEDC-A3EDBDD1D2F4}" destId="{CF0D276C-6EAF-449D-88D4-4719AF75D424}" srcOrd="2" destOrd="0" presId="urn:microsoft.com/office/officeart/2018/2/layout/IconLabelList"/>
    <dgm:cxn modelId="{8B8834E1-21EF-446B-A3E5-D98F19FA2903}" type="presParOf" srcId="{76AF9142-BD80-4847-BA06-68B2579E2D06}" destId="{6A5E2B82-CAFB-432E-911A-86455D7D1247}" srcOrd="3" destOrd="0" presId="urn:microsoft.com/office/officeart/2018/2/layout/IconLabelList"/>
    <dgm:cxn modelId="{C3B3DA21-AE58-4123-8F06-607DB82D4444}" type="presParOf" srcId="{76AF9142-BD80-4847-BA06-68B2579E2D06}" destId="{FF2714C1-0DE9-4F7C-BE28-3371976BB203}" srcOrd="4" destOrd="0" presId="urn:microsoft.com/office/officeart/2018/2/layout/IconLabelList"/>
    <dgm:cxn modelId="{D104DF2F-5746-472D-BE4F-91500B9E5196}" type="presParOf" srcId="{FF2714C1-0DE9-4F7C-BE28-3371976BB203}" destId="{0C8DE8C1-AF8F-40A6-867B-3C492D9BC6E9}" srcOrd="0" destOrd="0" presId="urn:microsoft.com/office/officeart/2018/2/layout/IconLabelList"/>
    <dgm:cxn modelId="{B9769B0E-F274-4E9B-9457-AB35126B436F}" type="presParOf" srcId="{FF2714C1-0DE9-4F7C-BE28-3371976BB203}" destId="{5EECDDD2-7926-4CAE-AE5A-F80BD0E2A3E8}" srcOrd="1" destOrd="0" presId="urn:microsoft.com/office/officeart/2018/2/layout/IconLabelList"/>
    <dgm:cxn modelId="{87D43EC6-9A7B-47DE-B0B8-D0BC2103F514}" type="presParOf" srcId="{FF2714C1-0DE9-4F7C-BE28-3371976BB203}" destId="{12622D9F-8C71-48A5-BCF6-508EC1474632}" srcOrd="2" destOrd="0" presId="urn:microsoft.com/office/officeart/2018/2/layout/IconLabelList"/>
    <dgm:cxn modelId="{02656CFE-1235-4430-8DD2-DEF3277D83AD}" type="presParOf" srcId="{76AF9142-BD80-4847-BA06-68B2579E2D06}" destId="{A29ECDB8-6C76-4787-9009-A1CEEB7E0A32}" srcOrd="5" destOrd="0" presId="urn:microsoft.com/office/officeart/2018/2/layout/IconLabelList"/>
    <dgm:cxn modelId="{BBD1EDD8-77A9-4F5F-9311-9A3702CC9AE1}" type="presParOf" srcId="{76AF9142-BD80-4847-BA06-68B2579E2D06}" destId="{5DD63FED-D835-419A-808B-67446FC44C24}" srcOrd="6" destOrd="0" presId="urn:microsoft.com/office/officeart/2018/2/layout/IconLabelList"/>
    <dgm:cxn modelId="{F612B015-D1D9-420B-AEBE-2884D7F4C736}" type="presParOf" srcId="{5DD63FED-D835-419A-808B-67446FC44C24}" destId="{6C8E7E59-B8F3-4E02-A2E2-112DAA4078D8}" srcOrd="0" destOrd="0" presId="urn:microsoft.com/office/officeart/2018/2/layout/IconLabelList"/>
    <dgm:cxn modelId="{54976372-7A48-4A2F-B98C-11431EC990B0}" type="presParOf" srcId="{5DD63FED-D835-419A-808B-67446FC44C24}" destId="{70BA12E5-51F4-48FD-AAC3-C7E8A36D63F3}" srcOrd="1" destOrd="0" presId="urn:microsoft.com/office/officeart/2018/2/layout/IconLabelList"/>
    <dgm:cxn modelId="{97931965-B916-4E58-8EF0-794E6CF1097B}" type="presParOf" srcId="{5DD63FED-D835-419A-808B-67446FC44C24}" destId="{5949352E-0774-407B-AE91-27FE59018CB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99EF1-AEBE-4D70-866A-B25427076291}">
      <dsp:nvSpPr>
        <dsp:cNvPr id="0" name=""/>
        <dsp:cNvSpPr/>
      </dsp:nvSpPr>
      <dsp:spPr>
        <a:xfrm>
          <a:off x="1078918" y="289837"/>
          <a:ext cx="930634" cy="9306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ABB3C-6A8E-4D34-8413-ECA672F9DE51}">
      <dsp:nvSpPr>
        <dsp:cNvPr id="0" name=""/>
        <dsp:cNvSpPr/>
      </dsp:nvSpPr>
      <dsp:spPr>
        <a:xfrm>
          <a:off x="510197" y="1615064"/>
          <a:ext cx="2068076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/>
            <a:t>How much to feed (quantity)</a:t>
          </a:r>
          <a:endParaRPr lang="en-US" sz="2800" kern="1200" dirty="0"/>
        </a:p>
      </dsp:txBody>
      <dsp:txXfrm>
        <a:off x="510197" y="1615064"/>
        <a:ext cx="2068076" cy="1305000"/>
      </dsp:txXfrm>
    </dsp:sp>
    <dsp:sp modelId="{BD822C71-9307-4EA0-B560-747EBC8CC167}">
      <dsp:nvSpPr>
        <dsp:cNvPr id="0" name=""/>
        <dsp:cNvSpPr/>
      </dsp:nvSpPr>
      <dsp:spPr>
        <a:xfrm>
          <a:off x="3508908" y="289837"/>
          <a:ext cx="930634" cy="9306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D276C-6EAF-449D-88D4-4719AF75D424}">
      <dsp:nvSpPr>
        <dsp:cNvPr id="0" name=""/>
        <dsp:cNvSpPr/>
      </dsp:nvSpPr>
      <dsp:spPr>
        <a:xfrm>
          <a:off x="2940187" y="1615064"/>
          <a:ext cx="2068076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How often (frequency)</a:t>
          </a:r>
          <a:endParaRPr lang="en-US" sz="2600" kern="1200" dirty="0"/>
        </a:p>
      </dsp:txBody>
      <dsp:txXfrm>
        <a:off x="2940187" y="1615064"/>
        <a:ext cx="2068076" cy="1305000"/>
      </dsp:txXfrm>
    </dsp:sp>
    <dsp:sp modelId="{0C8DE8C1-AF8F-40A6-867B-3C492D9BC6E9}">
      <dsp:nvSpPr>
        <dsp:cNvPr id="0" name=""/>
        <dsp:cNvSpPr/>
      </dsp:nvSpPr>
      <dsp:spPr>
        <a:xfrm>
          <a:off x="5938897" y="289837"/>
          <a:ext cx="930634" cy="9306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22D9F-8C71-48A5-BCF6-508EC1474632}">
      <dsp:nvSpPr>
        <dsp:cNvPr id="0" name=""/>
        <dsp:cNvSpPr/>
      </dsp:nvSpPr>
      <dsp:spPr>
        <a:xfrm>
          <a:off x="5370176" y="1615064"/>
          <a:ext cx="2068076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At what concentrations</a:t>
          </a:r>
          <a:endParaRPr lang="en-US" sz="2600" kern="1200" dirty="0"/>
        </a:p>
      </dsp:txBody>
      <dsp:txXfrm>
        <a:off x="5370176" y="1615064"/>
        <a:ext cx="2068076" cy="1305000"/>
      </dsp:txXfrm>
    </dsp:sp>
    <dsp:sp modelId="{6C8E7E59-B8F3-4E02-A2E2-112DAA4078D8}">
      <dsp:nvSpPr>
        <dsp:cNvPr id="0" name=""/>
        <dsp:cNvSpPr/>
      </dsp:nvSpPr>
      <dsp:spPr>
        <a:xfrm>
          <a:off x="8368887" y="289837"/>
          <a:ext cx="930634" cy="9306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9352E-0774-407B-AE91-27FE59018CBC}">
      <dsp:nvSpPr>
        <dsp:cNvPr id="0" name=""/>
        <dsp:cNvSpPr/>
      </dsp:nvSpPr>
      <dsp:spPr>
        <a:xfrm>
          <a:off x="7800166" y="1615064"/>
          <a:ext cx="2068076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Costs vs benefits </a:t>
          </a:r>
          <a:endParaRPr lang="en-US" sz="2600" kern="1200" dirty="0"/>
        </a:p>
      </dsp:txBody>
      <dsp:txXfrm>
        <a:off x="7800166" y="1615064"/>
        <a:ext cx="2068076" cy="130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EC63-07F1-4FFD-98F7-A03E87A15CBB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758E-CB17-4B18-B7BA-0EA342AC81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06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EFDC0-4870-4E39-9D69-E03BA1D241B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6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/>
              <a:t>Brood production, longevity, immunity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u="sng" dirty="0"/>
              <a:t>Good quality and quantity of pollen </a:t>
            </a:r>
          </a:p>
          <a:p>
            <a:pPr marL="514350" indent="-514350">
              <a:buAutoNum type="arabicPeriod"/>
            </a:pPr>
            <a:r>
              <a:rPr lang="en-AU" dirty="0"/>
              <a:t>Positive effect on immunity </a:t>
            </a:r>
          </a:p>
          <a:p>
            <a:pPr marL="514350" indent="-514350">
              <a:buAutoNum type="arabicPeriod"/>
            </a:pPr>
            <a:r>
              <a:rPr lang="en-AU" dirty="0"/>
              <a:t>Improves bee longevity of adult workers parasitized by varroa as pupae </a:t>
            </a:r>
          </a:p>
          <a:p>
            <a:endParaRPr lang="en-AU" dirty="0"/>
          </a:p>
          <a:p>
            <a:r>
              <a:rPr lang="en-AU" dirty="0"/>
              <a:t>An example of how </a:t>
            </a:r>
            <a:r>
              <a:rPr lang="en-AU" dirty="0" err="1"/>
              <a:t>nutrtion</a:t>
            </a:r>
            <a:r>
              <a:rPr lang="en-AU" dirty="0"/>
              <a:t> benefits overall health of the colony</a:t>
            </a:r>
          </a:p>
          <a:p>
            <a:r>
              <a:rPr lang="en-AU" dirty="0"/>
              <a:t>One way to </a:t>
            </a:r>
            <a:r>
              <a:rPr lang="en-AU" dirty="0" err="1"/>
              <a:t>mnage</a:t>
            </a:r>
            <a:r>
              <a:rPr lang="en-AU" dirty="0"/>
              <a:t> mite levels is through enforcing a </a:t>
            </a:r>
            <a:r>
              <a:rPr lang="en-AU" dirty="0" err="1"/>
              <a:t>broodless</a:t>
            </a:r>
            <a:r>
              <a:rPr lang="en-AU" dirty="0"/>
              <a:t> period which in cooler climates happens naturally, and supplementary feeding will then become important to stimulate and grow colonies especially for winter crops such as for almonds!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4638C-F7D7-40C8-8054-8760C7F24D9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022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5A0-D3DE-4BD9-BF60-947A7FA21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8C01F-14A3-4BE3-81A3-9C98311B8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93AFE-BBB7-42A1-ACFD-A43835C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AFF54-D971-47EF-8BD8-ED7D2D0F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A5B70-B456-4038-95FE-8224E08B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23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D897-8CA5-4D5A-B0E8-093DB993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6E1C1-0931-4676-B753-9E4A83D43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FB7E9-0843-4442-A1AC-2963B8FB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DB74E-25E6-4E71-96F9-8E78DB06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DEE4-F399-4B72-B288-A000AACA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61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D300F-BC38-4E2A-852D-3E843EFB3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B1EFC-3C75-4ECA-BCD8-366C96FED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F621-A782-4116-8FBB-70288B82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741C5-C44E-4CF5-AFDD-B10A9126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C73EF-872B-4828-A97D-3B6DC563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129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E022D-B148-4E88-99FD-02B0DA03E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8" y="481190"/>
            <a:ext cx="614215" cy="64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B89877-A173-48B1-BC53-6AAC8DC15CCC}"/>
              </a:ext>
            </a:extLst>
          </p:cNvPr>
          <p:cNvSpPr/>
          <p:nvPr userDrawn="1"/>
        </p:nvSpPr>
        <p:spPr>
          <a:xfrm>
            <a:off x="0" y="4100291"/>
            <a:ext cx="12192000" cy="2730617"/>
          </a:xfrm>
          <a:prstGeom prst="rect">
            <a:avLst/>
          </a:prstGeom>
          <a:solidFill>
            <a:srgbClr val="002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BD5FBCC-05D3-4EC9-BA04-D0B46EC4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468" y="608225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fld id="{CA512A03-E48F-49B9-8B3E-F6D3A9B54383}" type="datetime6">
              <a:rPr lang="en-AU" smtClean="0"/>
              <a:pPr/>
              <a:t>September 23</a:t>
            </a:fld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90DA17-FD64-45CF-A2AE-D112C91D4B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6468" y="2155874"/>
            <a:ext cx="10202862" cy="1121121"/>
          </a:xfrm>
        </p:spPr>
        <p:txBody>
          <a:bodyPr>
            <a:noAutofit/>
          </a:bodyPr>
          <a:lstStyle>
            <a:lvl1pPr marL="0" indent="0">
              <a:buNone/>
              <a:defRPr sz="3400" b="1"/>
            </a:lvl1pPr>
            <a:lvl2pPr marL="457200" indent="0">
              <a:buNone/>
              <a:defRPr sz="3400" b="1"/>
            </a:lvl2pPr>
            <a:lvl3pPr marL="914400" indent="0">
              <a:buNone/>
              <a:defRPr sz="3400" b="1"/>
            </a:lvl3pPr>
            <a:lvl4pPr marL="1371600" indent="0">
              <a:buNone/>
              <a:defRPr sz="3400" b="1"/>
            </a:lvl4pPr>
            <a:lvl5pPr marL="1828800" indent="0">
              <a:buNone/>
              <a:defRPr sz="3400" b="1"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95816263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3255C8-BEF1-45D2-9031-EB8BB54E22C3}"/>
              </a:ext>
            </a:extLst>
          </p:cNvPr>
          <p:cNvSpPr/>
          <p:nvPr userDrawn="1"/>
        </p:nvSpPr>
        <p:spPr>
          <a:xfrm>
            <a:off x="0" y="-60385"/>
            <a:ext cx="12192000" cy="6918385"/>
          </a:xfrm>
          <a:prstGeom prst="rect">
            <a:avLst/>
          </a:prstGeom>
          <a:solidFill>
            <a:srgbClr val="002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B4536-F58F-4C2B-904F-2C9B402F5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2" y="544671"/>
            <a:ext cx="598501" cy="647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B1361-7068-4848-8E3C-1B07E47F4F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0385"/>
            <a:ext cx="12075388" cy="6858000"/>
          </a:xfrm>
          <a:prstGeom prst="rect">
            <a:avLst/>
          </a:prstGeom>
        </p:spPr>
      </p:pic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D620113A-468F-4AEC-BE68-472B3DC13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1889" y="4882434"/>
            <a:ext cx="5144111" cy="574130"/>
          </a:xfrm>
        </p:spPr>
        <p:txBody>
          <a:bodyPr>
            <a:no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3400" b="1"/>
            </a:lvl2pPr>
            <a:lvl3pPr marL="914400" indent="0">
              <a:buNone/>
              <a:defRPr sz="3400" b="1"/>
            </a:lvl3pPr>
            <a:lvl4pPr marL="1371600" indent="0">
              <a:buNone/>
              <a:defRPr sz="3400" b="1"/>
            </a:lvl4pPr>
            <a:lvl5pPr marL="1828800" indent="0">
              <a:buNone/>
              <a:defRPr sz="3400" b="1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841832CF-9C30-486E-BF45-28ACFC2F1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1888" y="5645072"/>
            <a:ext cx="5144111" cy="57413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3400" b="1"/>
            </a:lvl2pPr>
            <a:lvl3pPr marL="914400" indent="0">
              <a:buNone/>
              <a:defRPr sz="3400" b="1"/>
            </a:lvl3pPr>
            <a:lvl4pPr marL="1371600" indent="0">
              <a:buNone/>
              <a:defRPr sz="3400" b="1"/>
            </a:lvl4pPr>
            <a:lvl5pPr marL="1828800" indent="0">
              <a:buNone/>
              <a:defRPr sz="3400" b="1"/>
            </a:lvl5pPr>
          </a:lstStyle>
          <a:p>
            <a:pPr lvl="0"/>
            <a:r>
              <a:rPr lang="en-US" dirty="0"/>
              <a:t>Presenter email address</a:t>
            </a:r>
          </a:p>
        </p:txBody>
      </p:sp>
    </p:spTree>
    <p:extLst>
      <p:ext uri="{BB962C8B-B14F-4D97-AF65-F5344CB8AC3E}">
        <p14:creationId xmlns:p14="http://schemas.microsoft.com/office/powerpoint/2010/main" val="364991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3935-0465-4C17-83E5-7098C334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79FB-E354-4E7B-8FAD-8451C3671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A0D3E-1646-4EF7-AD49-CF469DCB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4A9FE-DD51-477F-96F6-67F13F59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8887-4753-4972-83B4-9574CAB7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308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C3FC-6510-4D9F-BFA2-0F58F6F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88C65-A324-4CDC-9C46-BDFC6243A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1BB7-093A-4535-91D8-680ED755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FD15-860F-47C8-8514-5F781056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50546-36D9-455C-8404-C7CE33A1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74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4858-FE52-4B72-AE94-8522D71F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221FB-2468-4F5A-AC62-B052B86C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1A454-5DB6-464C-ACAD-AC4F1D829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F0E78-3DCF-47C9-9676-61BB23E0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2D786-0341-4DCC-A1F9-07141C76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89078-E149-44F3-9CA1-81ECBF88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38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55758-B1E5-4BCC-A4C7-21F67DF2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8901B-CF24-4D6D-BE1C-043F9975A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B7D34-71EF-42EA-83BA-D7A9580B3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D5B99-1614-49CB-B473-93DC92C77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B668B-0CA7-4BA2-8912-E6FD02816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BA8510-23AA-409E-9748-A5A3F50B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275B9-4CB0-470C-8AD7-6081CAB5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EE4BE-E258-46D4-9CCE-92425468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6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16F7-22D7-49B7-B907-CD552CE5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9307F-FE58-40FD-8A45-F5B4F0AC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9E2CA-A684-443E-B742-046ECF62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9C8BB-528C-491A-B90C-7135B604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763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8670F-82AE-44C6-BCB0-427EE05E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41BBAB-C7D7-40D6-9982-C1CAF702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80EDB-08DF-464B-A046-4724BB11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21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177C1-D247-4FBC-8294-E8BB42D7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13932-B8E5-4858-9497-9F7820EC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BD9C7-B7FA-46B5-A35E-A3144C7B3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986E2-D27B-4250-9A62-44D31430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0B3C1-F576-4ABF-945E-F1E77366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53E62-7BB5-4CFB-BE1E-DB91DB0D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10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C6E2-334E-4D74-A991-4D7CF8F3F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BC1D9-4E02-4C49-B8C3-3285A8CEE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03DD3-A17A-4880-B70B-E3B7AE67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C1DE2-9D1B-45CA-8040-0A8CA37D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B30A0-3E0A-4B63-8CB7-EAA7C1E5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0FE34-7A8D-46B6-B243-1DA46FCE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25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18588-14D6-4B51-8EF0-02E1B13C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E4408-BD36-4FBE-9E1B-6864AE224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17C83-6085-45A3-AFB0-94696C636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1F10-B5F4-4A5D-84F0-B17B1BEFB127}" type="datetimeFigureOut">
              <a:rPr lang="en-AU" smtClean="0"/>
              <a:t>21/09/2023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15AC-E884-4246-BB76-19293A332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81C0-FF1C-44D7-B779-C0381AD5A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A477-A77E-464B-90FA-1686CBF51F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98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474CFE-56BB-4556-83D4-BF92D7DD7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4569" y="1468382"/>
            <a:ext cx="10202862" cy="2521472"/>
          </a:xfrm>
        </p:spPr>
        <p:txBody>
          <a:bodyPr/>
          <a:lstStyle/>
          <a:p>
            <a:pPr algn="ctr"/>
            <a:r>
              <a:rPr lang="en-AU" sz="6000" dirty="0"/>
              <a:t>Sugar syrup and supplementary feeding trials to improve pollination efficiency</a:t>
            </a:r>
            <a:endParaRPr lang="en-AU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12053-166A-4350-A177-0B984542FBB8}"/>
              </a:ext>
            </a:extLst>
          </p:cNvPr>
          <p:cNvSpPr txBox="1"/>
          <p:nvPr/>
        </p:nvSpPr>
        <p:spPr>
          <a:xfrm>
            <a:off x="1525741" y="4452283"/>
            <a:ext cx="930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Dr Madlen Kratz 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Honeybee Industry Development Officer</a:t>
            </a: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madlen.kratz@dpi.nsw.gov.au </a:t>
            </a:r>
          </a:p>
          <a:p>
            <a:endParaRPr lang="en-AU" sz="4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F3E5B-7748-43F8-A0BE-AD980D50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395" y="460297"/>
            <a:ext cx="2335007" cy="6345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A53072-CF27-4DCD-A425-FBD4C83330B0}"/>
              </a:ext>
            </a:extLst>
          </p:cNvPr>
          <p:cNvGrpSpPr/>
          <p:nvPr/>
        </p:nvGrpSpPr>
        <p:grpSpPr>
          <a:xfrm>
            <a:off x="150495" y="355488"/>
            <a:ext cx="2694305" cy="783404"/>
            <a:chOff x="4968240" y="6233039"/>
            <a:chExt cx="2289810" cy="6535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A2141D-342E-4ACC-9829-2487E599DF91}"/>
                </a:ext>
              </a:extLst>
            </p:cNvPr>
            <p:cNvSpPr/>
            <p:nvPr/>
          </p:nvSpPr>
          <p:spPr>
            <a:xfrm>
              <a:off x="4968240" y="6233039"/>
              <a:ext cx="2289810" cy="653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7312D-8EC9-413D-9871-48E20CE7158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14" y="6267451"/>
              <a:ext cx="2076336" cy="5824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5292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80857-B399-4684-95BF-3C1AD1D6C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07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19EB0943-4ECF-466A-FA20-FBE436EAF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3985" y="295275"/>
            <a:ext cx="3822189" cy="4352925"/>
          </a:xfrm>
        </p:spPr>
        <p:txBody>
          <a:bodyPr>
            <a:normAutofit/>
          </a:bodyPr>
          <a:lstStyle/>
          <a:p>
            <a:r>
              <a:rPr lang="en-US" dirty="0"/>
              <a:t>Nectar stimulates the colony</a:t>
            </a:r>
          </a:p>
          <a:p>
            <a:r>
              <a:rPr lang="en-US" dirty="0"/>
              <a:t>Queen starts laying eggs</a:t>
            </a:r>
          </a:p>
          <a:p>
            <a:r>
              <a:rPr lang="en-US" dirty="0"/>
              <a:t>Gland development for brood food production in nurse bees</a:t>
            </a:r>
          </a:p>
          <a:p>
            <a:r>
              <a:rPr lang="en-US" dirty="0"/>
              <a:t>Colony increases foraging flights to collect pollen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55060-B4F5-4FE7-AA3E-FA406F31A6F4}"/>
              </a:ext>
            </a:extLst>
          </p:cNvPr>
          <p:cNvSpPr txBox="1"/>
          <p:nvPr/>
        </p:nvSpPr>
        <p:spPr>
          <a:xfrm>
            <a:off x="4956237" y="6488668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Credit: Randy Oliver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046B6-EE84-4E59-96B3-AF8CD9FB1F19}"/>
              </a:ext>
            </a:extLst>
          </p:cNvPr>
          <p:cNvSpPr txBox="1"/>
          <p:nvPr/>
        </p:nvSpPr>
        <p:spPr>
          <a:xfrm>
            <a:off x="7105221" y="4943475"/>
            <a:ext cx="491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Hungry larvae = Biggest pollen need!</a:t>
            </a:r>
          </a:p>
          <a:p>
            <a:endParaRPr lang="en-AU" sz="2400" dirty="0"/>
          </a:p>
          <a:p>
            <a:r>
              <a:rPr lang="en-AU" sz="2400" u="sng" dirty="0"/>
              <a:t>Pollen:</a:t>
            </a:r>
          </a:p>
          <a:p>
            <a:r>
              <a:rPr lang="en-AU" sz="2400" dirty="0"/>
              <a:t>Protein, Fats, minerals, vitamins</a:t>
            </a:r>
          </a:p>
        </p:txBody>
      </p:sp>
    </p:spTree>
    <p:extLst>
      <p:ext uri="{BB962C8B-B14F-4D97-AF65-F5344CB8AC3E}">
        <p14:creationId xmlns:p14="http://schemas.microsoft.com/office/powerpoint/2010/main" val="259886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2127-A127-4108-A2B1-018FB3B6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Almond flowers are poor in nectar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73CD7AE4-729A-4079-A191-50DE821E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721BA-BA9A-4985-9219-6A69E2CB45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93"/>
          <a:stretch/>
        </p:blipFill>
        <p:spPr>
          <a:xfrm>
            <a:off x="988039" y="4882209"/>
            <a:ext cx="1920131" cy="123855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707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46ECA-9360-4DA8-A888-9720E631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en-AU" sz="4800" dirty="0"/>
              <a:t>Kiwi fruit pollination </a:t>
            </a:r>
          </a:p>
        </p:txBody>
      </p:sp>
      <p:pic>
        <p:nvPicPr>
          <p:cNvPr id="1026" name="Picture 2" descr="How to Plant, Grow, Prune, and Harvest Kiwifruit - Harvest to Table">
            <a:extLst>
              <a:ext uri="{FF2B5EF4-FFF2-40B4-BE49-F238E27FC236}">
                <a16:creationId xmlns:a16="http://schemas.microsoft.com/office/drawing/2014/main" id="{45A0B29A-FA93-4B81-876B-66B5508BD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-2"/>
          <a:stretch/>
        </p:blipFill>
        <p:spPr bwMode="auto">
          <a:xfrm>
            <a:off x="6132576" y="-1016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Ultimate Guide to Growing Kiwi fruit - Chris Bowers">
            <a:extLst>
              <a:ext uri="{FF2B5EF4-FFF2-40B4-BE49-F238E27FC236}">
                <a16:creationId xmlns:a16="http://schemas.microsoft.com/office/drawing/2014/main" id="{54EB7EAB-0B55-45FE-8E41-63B327B2E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106"/>
          <a:stretch/>
        </p:blipFill>
        <p:spPr bwMode="auto">
          <a:xfrm>
            <a:off x="0" y="-8599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ACFFB-300B-4C6A-8C54-4B22B6A2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3" y="4562856"/>
            <a:ext cx="6903721" cy="220370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AU" sz="3200" dirty="0"/>
              <a:t>‘Feeding sugar syrup to honey bee colonies inside their hives doubled their collection of kiwifruit pollen in trials during the 1984 flowering season.’ - Goodwin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4050D-D823-4755-9F0C-9D1FAA153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93"/>
          <a:stretch/>
        </p:blipFill>
        <p:spPr>
          <a:xfrm>
            <a:off x="2684760" y="4399280"/>
            <a:ext cx="1558564" cy="100533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2414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23EE-DB93-45E0-B9AB-106B567D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dirty="0"/>
              <a:t>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E4935-D5F1-42B6-8E0D-BDEAA4CA0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What does the crop provide</a:t>
            </a:r>
          </a:p>
          <a:p>
            <a:r>
              <a:rPr lang="en-AU" sz="3200" dirty="0"/>
              <a:t>What other floral sources are available in the environment that could be beneficial to bees? – When do they flower? (beginning, middle or end of pollination period)</a:t>
            </a:r>
          </a:p>
          <a:p>
            <a:r>
              <a:rPr lang="en-AU" sz="3200" dirty="0"/>
              <a:t>Potential impact of varroa on preparing hives for pollination </a:t>
            </a:r>
          </a:p>
          <a:p>
            <a:r>
              <a:rPr lang="en-AU" sz="3200" dirty="0"/>
              <a:t>Cover crops </a:t>
            </a:r>
          </a:p>
          <a:p>
            <a:endParaRPr lang="en-AU" sz="3200" dirty="0"/>
          </a:p>
          <a:p>
            <a:pPr marL="0" indent="0">
              <a:buNone/>
            </a:pPr>
            <a:r>
              <a:rPr lang="en-AU" sz="3200" dirty="0"/>
              <a:t>Beekeeper and grower concerns and challenges!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90800-22B8-49F8-906D-1243AFF4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93"/>
          <a:stretch/>
        </p:blipFill>
        <p:spPr>
          <a:xfrm>
            <a:off x="9076034" y="519601"/>
            <a:ext cx="1920131" cy="123855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15A2F21A-83AD-450E-AF35-9349A3C73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25000" r="27067" b="14540"/>
          <a:stretch/>
        </p:blipFill>
        <p:spPr>
          <a:xfrm>
            <a:off x="9479279" y="4549543"/>
            <a:ext cx="2324659" cy="21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0368-687A-4E44-8FD6-849A276E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5400" dirty="0"/>
              <a:t>Current research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AE157-1A6C-4972-903C-F3D34826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200"/>
            <a:ext cx="506476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AU" sz="3200" dirty="0"/>
              <a:t>Costs and benefits of supplementary feeding </a:t>
            </a:r>
          </a:p>
          <a:p>
            <a:pPr marL="514350" indent="-514350">
              <a:buAutoNum type="arabicPeriod"/>
            </a:pP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BF771-D46D-4E6A-AFFA-BB1ACBCAD0E9}"/>
              </a:ext>
            </a:extLst>
          </p:cNvPr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004" b="-4"/>
          <a:stretch/>
        </p:blipFill>
        <p:spPr bwMode="auto">
          <a:xfrm>
            <a:off x="7447300" y="3267443"/>
            <a:ext cx="2970445" cy="2909520"/>
          </a:xfrm>
          <a:prstGeom prst="rect">
            <a:avLst/>
          </a:prstGeom>
          <a:noFill/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AB5169E-C2C3-4495-8DC7-BC1B7C555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20" y="3267443"/>
            <a:ext cx="2971076" cy="24624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FEBA7A-A430-43FE-BADE-BE46A9014A3B}"/>
              </a:ext>
            </a:extLst>
          </p:cNvPr>
          <p:cNvSpPr txBox="1">
            <a:spLocks/>
          </p:cNvSpPr>
          <p:nvPr/>
        </p:nvSpPr>
        <p:spPr>
          <a:xfrm>
            <a:off x="7345022" y="2235200"/>
            <a:ext cx="5064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3200" dirty="0"/>
              <a:t>2. Clover4Bees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8931A0-C1AA-4261-B15D-A51EFB74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702" y="141680"/>
            <a:ext cx="2335007" cy="6345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F87F24-3FDB-4383-9D63-0AE3E791AAC6}"/>
              </a:ext>
            </a:extLst>
          </p:cNvPr>
          <p:cNvGrpSpPr/>
          <p:nvPr/>
        </p:nvGrpSpPr>
        <p:grpSpPr>
          <a:xfrm>
            <a:off x="13598" y="68595"/>
            <a:ext cx="2694305" cy="783404"/>
            <a:chOff x="4968240" y="6233039"/>
            <a:chExt cx="2289810" cy="6535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AD7055-420B-4A07-9D9F-35ABB81BF437}"/>
                </a:ext>
              </a:extLst>
            </p:cNvPr>
            <p:cNvSpPr/>
            <p:nvPr/>
          </p:nvSpPr>
          <p:spPr>
            <a:xfrm>
              <a:off x="4968240" y="6233039"/>
              <a:ext cx="2289810" cy="653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5FEDB6-1F08-4BEF-864C-6E901C5ED78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14" y="6267451"/>
              <a:ext cx="2076336" cy="5824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0785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FE68-F778-4CCC-A978-E92876E7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32" y="18124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AU" sz="4800" dirty="0"/>
              <a:t>Aims of the project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7BB977F3-B876-4180-8800-B697EEFBE1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3332" y="219836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0EC52-FA83-47EC-AD05-4DD92B333539}"/>
              </a:ext>
            </a:extLst>
          </p:cNvPr>
          <p:cNvCxnSpPr/>
          <p:nvPr/>
        </p:nvCxnSpPr>
        <p:spPr>
          <a:xfrm>
            <a:off x="863652" y="1341120"/>
            <a:ext cx="492754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E68A704-863A-4553-86CB-1E7ED4D69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67215" y="181248"/>
            <a:ext cx="1938894" cy="28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9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5D28-41A2-4F2A-BA6F-3FA30E11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Supplementary feeding as a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D1DCA-C743-4F9E-B480-FB77E3ACB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27A32-21B7-4FD2-A1B9-BE0553E3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2E452-D294-4439-BAD2-3BB17DE0FA36}"/>
              </a:ext>
            </a:extLst>
          </p:cNvPr>
          <p:cNvSpPr txBox="1"/>
          <p:nvPr/>
        </p:nvSpPr>
        <p:spPr>
          <a:xfrm>
            <a:off x="9801225" y="6311900"/>
            <a:ext cx="155257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N -Fixation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E30D9-276E-4D9B-B4E1-0BBBD20B5E6A}"/>
              </a:ext>
            </a:extLst>
          </p:cNvPr>
          <p:cNvCxnSpPr>
            <a:cxnSpLocks/>
          </p:cNvCxnSpPr>
          <p:nvPr/>
        </p:nvCxnSpPr>
        <p:spPr>
          <a:xfrm>
            <a:off x="6553200" y="4333875"/>
            <a:ext cx="4191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27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644F3-FD91-4ABF-88F9-F2E0E4C8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177" y="3429000"/>
            <a:ext cx="6263273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574EB-E6B9-443D-AE9F-D222F4E9A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138" y="3617508"/>
            <a:ext cx="6906237" cy="574130"/>
          </a:xfrm>
        </p:spPr>
        <p:txBody>
          <a:bodyPr/>
          <a:lstStyle/>
          <a:p>
            <a:r>
              <a:rPr lang="en-AU" sz="3200" dirty="0"/>
              <a:t>E-mail: madlen.kratz@dpi.nsw.gov.au</a:t>
            </a:r>
          </a:p>
          <a:p>
            <a:endParaRPr lang="en-A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76203-2DA0-4771-8595-55F7DAA00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139" y="2854870"/>
            <a:ext cx="6184766" cy="574130"/>
          </a:xfrm>
        </p:spPr>
        <p:txBody>
          <a:bodyPr/>
          <a:lstStyle/>
          <a:p>
            <a:r>
              <a:rPr lang="en-AU" sz="3600" dirty="0"/>
              <a:t>Dr Madlen Kratz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468BE945-1C78-4E48-95A2-44A5ED366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r="10356"/>
          <a:stretch/>
        </p:blipFill>
        <p:spPr>
          <a:xfrm flipH="1">
            <a:off x="6926232" y="1268284"/>
            <a:ext cx="4918185" cy="43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EF51-25D7-49C0-9C15-E1125212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i="1" dirty="0">
                <a:latin typeface="+mn-lt"/>
              </a:rPr>
              <a:t>Varroa</a:t>
            </a:r>
            <a:r>
              <a:rPr lang="en-AU" sz="4000" dirty="0">
                <a:latin typeface="+mn-lt"/>
              </a:rPr>
              <a:t> and honey bee nutrition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864F-E20B-4DCC-89E5-DEE11503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67800" cy="398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u="sng" dirty="0"/>
              <a:t>Adult bees parasitized during development show:</a:t>
            </a:r>
          </a:p>
          <a:p>
            <a:pPr marL="0" indent="0">
              <a:buNone/>
            </a:pPr>
            <a:r>
              <a:rPr lang="en-AU" dirty="0"/>
              <a:t>-  Suppressed immunity</a:t>
            </a:r>
          </a:p>
          <a:p>
            <a:pPr>
              <a:buFontTx/>
              <a:buChar char="-"/>
            </a:pPr>
            <a:r>
              <a:rPr lang="en-AU" dirty="0"/>
              <a:t>Increased susceptibility to various pathogens </a:t>
            </a:r>
          </a:p>
          <a:p>
            <a:pPr>
              <a:buFontTx/>
              <a:buChar char="-"/>
            </a:pPr>
            <a:r>
              <a:rPr lang="en-AU" dirty="0"/>
              <a:t>Reduced longevity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“While good nutrition may not reduce virus levels, it can improve bees’ tolerance and resilience to viral infections (Dolezal et al. 2019)”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018781-5D46-4517-8093-BC0FDE2A816D}"/>
              </a:ext>
            </a:extLst>
          </p:cNvPr>
          <p:cNvGrpSpPr/>
          <p:nvPr/>
        </p:nvGrpSpPr>
        <p:grpSpPr>
          <a:xfrm rot="5400000">
            <a:off x="8686375" y="2601489"/>
            <a:ext cx="4502149" cy="2182074"/>
            <a:chOff x="-224112" y="250498"/>
            <a:chExt cx="5054656" cy="2148838"/>
          </a:xfrm>
        </p:grpSpPr>
        <p:pic>
          <p:nvPicPr>
            <p:cNvPr id="6" name="Picture 5" descr="A picture containing indoor, arthropod, acarine, white&#10;&#10;Description automatically generated">
              <a:extLst>
                <a:ext uri="{FF2B5EF4-FFF2-40B4-BE49-F238E27FC236}">
                  <a16:creationId xmlns:a16="http://schemas.microsoft.com/office/drawing/2014/main" id="{4FF18D03-ADD6-4590-B895-F53B455C4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4" t="19945" r="37445" b="37031"/>
            <a:stretch/>
          </p:blipFill>
          <p:spPr bwMode="auto">
            <a:xfrm rot="10800000">
              <a:off x="2489188" y="250498"/>
              <a:ext cx="2341356" cy="214883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28D9CD-42F1-4E6F-A00D-84E1BE5A1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1" t="23874" r="30752" b="30872"/>
            <a:stretch/>
          </p:blipFill>
          <p:spPr bwMode="auto">
            <a:xfrm>
              <a:off x="-224112" y="256293"/>
              <a:ext cx="2472991" cy="21430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Picture 2" descr="Pile of pollen Stock Photo by ©sssss1gmel 14356363">
            <a:extLst>
              <a:ext uri="{FF2B5EF4-FFF2-40B4-BE49-F238E27FC236}">
                <a16:creationId xmlns:a16="http://schemas.microsoft.com/office/drawing/2014/main" id="{41017D0D-51A2-4038-ADD7-F0013CD2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56" y="2765382"/>
            <a:ext cx="1936010" cy="1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.png">
            <a:extLst>
              <a:ext uri="{FF2B5EF4-FFF2-40B4-BE49-F238E27FC236}">
                <a16:creationId xmlns:a16="http://schemas.microsoft.com/office/drawing/2014/main" id="{646B0244-2676-4AEC-8DC8-E905B24EAD8B}"/>
              </a:ext>
            </a:extLst>
          </p:cNvPr>
          <p:cNvPicPr/>
          <p:nvPr/>
        </p:nvPicPr>
        <p:blipFill rotWithShape="1">
          <a:blip r:embed="rId8"/>
          <a:srcRect r="71445"/>
          <a:stretch/>
        </p:blipFill>
        <p:spPr>
          <a:xfrm>
            <a:off x="11353801" y="5876636"/>
            <a:ext cx="838199" cy="952253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F199B-BA1E-4673-BD27-965999F7071A}"/>
              </a:ext>
            </a:extLst>
          </p:cNvPr>
          <p:cNvSpPr txBox="1"/>
          <p:nvPr/>
        </p:nvSpPr>
        <p:spPr>
          <a:xfrm>
            <a:off x="171450" y="6157641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Healthier bees = stronger colonies = greater pollination capacity!</a:t>
            </a:r>
          </a:p>
        </p:txBody>
      </p:sp>
    </p:spTree>
    <p:extLst>
      <p:ext uri="{BB962C8B-B14F-4D97-AF65-F5344CB8AC3E}">
        <p14:creationId xmlns:p14="http://schemas.microsoft.com/office/powerpoint/2010/main" val="48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2"/>
    </mc:Choice>
    <mc:Fallback xmlns="">
      <p:transition spd="slow" advTm="1164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FE16-7C7E-4219-B6C0-A326F65F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2684"/>
            <a:ext cx="10515600" cy="54701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3200" dirty="0"/>
          </a:p>
          <a:p>
            <a:pPr marL="0" indent="0">
              <a:buNone/>
            </a:pPr>
            <a:endParaRPr lang="en-AU" sz="3200" dirty="0"/>
          </a:p>
          <a:p>
            <a:pPr marL="0" indent="0" algn="ctr">
              <a:buNone/>
            </a:pPr>
            <a:r>
              <a:rPr lang="en-AU" sz="3200" dirty="0"/>
              <a:t>“</a:t>
            </a:r>
            <a:r>
              <a:rPr lang="en-AU" sz="4000" dirty="0"/>
              <a:t>The only way to stay in business in the long run is to adapt and change management practices as the circumstances dictate.” </a:t>
            </a:r>
            <a:endParaRPr lang="en-AU" sz="3200" dirty="0"/>
          </a:p>
          <a:p>
            <a:pPr marL="0" indent="0" algn="ctr">
              <a:buNone/>
            </a:pPr>
            <a:endParaRPr lang="en-AU" sz="2400" dirty="0"/>
          </a:p>
          <a:p>
            <a:pPr marL="0" indent="0">
              <a:buNone/>
            </a:pPr>
            <a:endParaRPr lang="en-AU" sz="2000" u="sng" dirty="0"/>
          </a:p>
          <a:p>
            <a:pPr marL="0" indent="0">
              <a:buNone/>
            </a:pPr>
            <a:endParaRPr lang="en-AU" sz="2000" u="sng" dirty="0"/>
          </a:p>
          <a:p>
            <a:pPr marL="0" indent="0">
              <a:buNone/>
            </a:pPr>
            <a:endParaRPr lang="en-AU" sz="2000" u="sng" dirty="0"/>
          </a:p>
          <a:p>
            <a:pPr marL="0" indent="0">
              <a:buNone/>
            </a:pPr>
            <a:r>
              <a:rPr lang="en-AU" sz="2000" u="sng" dirty="0"/>
              <a:t>Quoted from: </a:t>
            </a:r>
          </a:p>
          <a:p>
            <a:pPr marL="0" indent="0">
              <a:buNone/>
            </a:pPr>
            <a:r>
              <a:rPr lang="en-AU" sz="2000" dirty="0"/>
              <a:t>Fat bees – skinny bees a manual on honey bee nutrition for beekeepers by  Dr Doug Somerville 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4A915F3-88E6-4781-A578-670FFAA3AD96}"/>
              </a:ext>
            </a:extLst>
          </p:cNvPr>
          <p:cNvPicPr/>
          <p:nvPr/>
        </p:nvPicPr>
        <p:blipFill rotWithShape="1">
          <a:blip r:embed="rId2"/>
          <a:srcRect r="71445"/>
          <a:stretch/>
        </p:blipFill>
        <p:spPr>
          <a:xfrm>
            <a:off x="11353801" y="5876636"/>
            <a:ext cx="838199" cy="95225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204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9"/>
    </mc:Choice>
    <mc:Fallback xmlns="">
      <p:transition spd="slow" advTm="417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1446A-7A25-48DD-AEE3-2754BFA7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Nothing stays the same!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E490-8F60-4F0A-B7D1-C33231ECD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32" name="Group 2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3" name="Straight Connector 2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arthropod, acarine, white&#10;&#10;Description automatically generated">
            <a:extLst>
              <a:ext uri="{FF2B5EF4-FFF2-40B4-BE49-F238E27FC236}">
                <a16:creationId xmlns:a16="http://schemas.microsoft.com/office/drawing/2014/main" id="{63A289CD-C3F3-45AF-B748-A8FCDE730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19945" r="37445" b="37031"/>
          <a:stretch/>
        </p:blipFill>
        <p:spPr bwMode="auto">
          <a:xfrm rot="10800000">
            <a:off x="5640572" y="800772"/>
            <a:ext cx="5608830" cy="5145879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CBFBA-D0B8-448E-8E39-1C8480BCED24}"/>
              </a:ext>
            </a:extLst>
          </p:cNvPr>
          <p:cNvSpPr txBox="1"/>
          <p:nvPr/>
        </p:nvSpPr>
        <p:spPr>
          <a:xfrm>
            <a:off x="6917762" y="5975235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Mite: </a:t>
            </a:r>
            <a:r>
              <a:rPr lang="en-AU" sz="2400" i="1" dirty="0"/>
              <a:t>Varroa destructor </a:t>
            </a:r>
          </a:p>
        </p:txBody>
      </p:sp>
    </p:spTree>
    <p:extLst>
      <p:ext uri="{BB962C8B-B14F-4D97-AF65-F5344CB8AC3E}">
        <p14:creationId xmlns:p14="http://schemas.microsoft.com/office/powerpoint/2010/main" val="262076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D118-9A3E-44F0-8729-BE41E0BE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4265D-3BD3-48A3-8B5D-4649D2748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7"/>
          <a:stretch/>
        </p:blipFill>
        <p:spPr>
          <a:xfrm>
            <a:off x="5400657" y="0"/>
            <a:ext cx="6791344" cy="3797426"/>
          </a:xfrm>
          <a:prstGeom prst="rect">
            <a:avLst/>
          </a:prstGeom>
        </p:spPr>
      </p:pic>
      <p:pic>
        <p:nvPicPr>
          <p:cNvPr id="5" name="Picture 4" descr="A picture containing ground, outdoor, dirt, soil&#10;&#10;Description automatically generated">
            <a:extLst>
              <a:ext uri="{FF2B5EF4-FFF2-40B4-BE49-F238E27FC236}">
                <a16:creationId xmlns:a16="http://schemas.microsoft.com/office/drawing/2014/main" id="{9F1E7193-BDC5-4C27-8739-B59F7777AC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8700" cy="346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, ground, outdoor, box&#10;&#10;Description automatically generated">
            <a:extLst>
              <a:ext uri="{FF2B5EF4-FFF2-40B4-BE49-F238E27FC236}">
                <a16:creationId xmlns:a16="http://schemas.microsoft.com/office/drawing/2014/main" id="{62B68A5C-9EB8-4906-8E54-0FC4A3E664B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5689" b="54179"/>
          <a:stretch/>
        </p:blipFill>
        <p:spPr bwMode="auto">
          <a:xfrm>
            <a:off x="5400657" y="3060574"/>
            <a:ext cx="6791344" cy="3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D33F0B18-5A4F-47DD-9393-B32FB8B104B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26950" r="19083"/>
          <a:stretch/>
        </p:blipFill>
        <p:spPr bwMode="auto">
          <a:xfrm>
            <a:off x="5400656" y="3060574"/>
            <a:ext cx="3413143" cy="3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ound, outdoor, piece, container&#10;&#10;Description automatically generated">
            <a:extLst>
              <a:ext uri="{FF2B5EF4-FFF2-40B4-BE49-F238E27FC236}">
                <a16:creationId xmlns:a16="http://schemas.microsoft.com/office/drawing/2014/main" id="{E97BD815-7030-4C8D-9780-0D45E96CAD1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4854"/>
            <a:ext cx="4838700" cy="35931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FA19EB-B84E-422D-9627-6E5A095086EA}"/>
              </a:ext>
            </a:extLst>
          </p:cNvPr>
          <p:cNvSpPr txBox="1"/>
          <p:nvPr/>
        </p:nvSpPr>
        <p:spPr>
          <a:xfrm>
            <a:off x="3435350" y="-27827"/>
            <a:ext cx="5080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dirty="0"/>
              <a:t>      </a:t>
            </a:r>
            <a:r>
              <a:rPr lang="en-AU" sz="4000" dirty="0"/>
              <a:t>Sugar syrup feeding </a:t>
            </a:r>
            <a:endParaRPr lang="en-AU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BFC7B-A780-4995-88AF-41C817B3DE8A}"/>
              </a:ext>
            </a:extLst>
          </p:cNvPr>
          <p:cNvSpPr txBox="1"/>
          <p:nvPr/>
        </p:nvSpPr>
        <p:spPr>
          <a:xfrm>
            <a:off x="203200" y="618504"/>
            <a:ext cx="1422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Open fed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EC2BD2-6C92-47F4-B9C3-A7022C383935}"/>
              </a:ext>
            </a:extLst>
          </p:cNvPr>
          <p:cNvSpPr txBox="1"/>
          <p:nvPr/>
        </p:nvSpPr>
        <p:spPr>
          <a:xfrm>
            <a:off x="9690100" y="566241"/>
            <a:ext cx="1422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In-hive</a:t>
            </a:r>
          </a:p>
        </p:txBody>
      </p:sp>
    </p:spTree>
    <p:extLst>
      <p:ext uri="{BB962C8B-B14F-4D97-AF65-F5344CB8AC3E}">
        <p14:creationId xmlns:p14="http://schemas.microsoft.com/office/powerpoint/2010/main" val="364635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2516CFA-65A7-4E78-BAF2-F437E0567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583843-30E4-4091-87E1-A4A496510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0D2D7F-1DF5-4798-9E63-A71E2D158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28953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97D003-D6F2-4203-A495-66907856A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0A62B1-BB9A-43BD-81CD-1400F6A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FDD9AD5-71EC-4840-9DB9-0EB0E1755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37CA3E-8144-4168-9129-6446C79AE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BD1CDC-12AC-453C-8F99-6894D1EA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2043663"/>
            <a:ext cx="7738322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does sugar syrup feeding do?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D4F600-F737-4482-BC99-1E1FFC82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146310"/>
            <a:ext cx="3142400" cy="2716805"/>
            <a:chOff x="-305" y="-4155"/>
            <a:chExt cx="2514948" cy="217433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87C2CB5-E3D4-4345-A7B4-6F0039A6A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B1D1D5-E255-4B0E-A7F5-DB2BE5A8D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95D61F8-0B49-44AD-956A-8EE58ECE6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C645CD3-4985-451E-8683-6C671E178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950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B0CF-1B4F-458D-B5B7-2D2CEEF8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Source of carbohydrates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A8CC5B-C055-4461-837B-FDEFA07B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D90D1-4170-4610-A3CF-B97D27D5F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13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3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714D-55B2-48B1-93AC-30E5D50C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D6997-AA49-487F-BD7C-AD3B53C80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6A7FE-4167-4655-9F88-AC58E648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07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AB17B-C732-4067-B16A-FA3375C1C156}"/>
              </a:ext>
            </a:extLst>
          </p:cNvPr>
          <p:cNvSpPr txBox="1"/>
          <p:nvPr/>
        </p:nvSpPr>
        <p:spPr>
          <a:xfrm>
            <a:off x="1874070" y="5955972"/>
            <a:ext cx="84994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000" dirty="0"/>
              <a:t>Sugar syrup stimulates pollen collection!</a:t>
            </a:r>
          </a:p>
        </p:txBody>
      </p:sp>
      <p:pic>
        <p:nvPicPr>
          <p:cNvPr id="6" name="Picture 5" descr="A picture containing ground, outdoor, plant, dirt&#10;&#10;Description automatically generated">
            <a:extLst>
              <a:ext uri="{FF2B5EF4-FFF2-40B4-BE49-F238E27FC236}">
                <a16:creationId xmlns:a16="http://schemas.microsoft.com/office/drawing/2014/main" id="{0A570E7C-9600-4965-A7D9-75BBE08A442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50294" r="20502" b="20304"/>
          <a:stretch/>
        </p:blipFill>
        <p:spPr bwMode="auto">
          <a:xfrm>
            <a:off x="1589849" y="-287079"/>
            <a:ext cx="9012301" cy="3254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7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377D-1052-432B-87F4-4C5D8303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684" y="728904"/>
            <a:ext cx="5204184" cy="54001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Bees need to have a reason to collect pollen! </a:t>
            </a:r>
          </a:p>
        </p:txBody>
      </p:sp>
      <p:pic>
        <p:nvPicPr>
          <p:cNvPr id="41" name="Graphic 9" descr="Flower">
            <a:extLst>
              <a:ext uri="{FF2B5EF4-FFF2-40B4-BE49-F238E27FC236}">
                <a16:creationId xmlns:a16="http://schemas.microsoft.com/office/drawing/2014/main" id="{17331FD8-8749-9145-F191-303BF39D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752417"/>
            <a:ext cx="5353160" cy="5353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403B6-A2A3-4FE3-9BE8-C831310D6633}"/>
              </a:ext>
            </a:extLst>
          </p:cNvPr>
          <p:cNvSpPr txBox="1"/>
          <p:nvPr/>
        </p:nvSpPr>
        <p:spPr>
          <a:xfrm>
            <a:off x="4000500" y="6019800"/>
            <a:ext cx="8286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Challenge: Cold environment, lack of resources</a:t>
            </a:r>
          </a:p>
        </p:txBody>
      </p:sp>
    </p:spTree>
    <p:extLst>
      <p:ext uri="{BB962C8B-B14F-4D97-AF65-F5344CB8AC3E}">
        <p14:creationId xmlns:p14="http://schemas.microsoft.com/office/powerpoint/2010/main" val="156977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es on a honeycomb&#10;&#10;Description automatically generated">
            <a:extLst>
              <a:ext uri="{FF2B5EF4-FFF2-40B4-BE49-F238E27FC236}">
                <a16:creationId xmlns:a16="http://schemas.microsoft.com/office/drawing/2014/main" id="{AF5AC743-3E59-4E85-8816-711DC5703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36" b="152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764B8-9F77-47D5-88B9-0BB95F505E9C}"/>
              </a:ext>
            </a:extLst>
          </p:cNvPr>
          <p:cNvSpPr txBox="1"/>
          <p:nvPr/>
        </p:nvSpPr>
        <p:spPr>
          <a:xfrm>
            <a:off x="152400" y="6487386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Credit: Randy Oliver</a:t>
            </a:r>
          </a:p>
        </p:txBody>
      </p:sp>
    </p:spTree>
    <p:extLst>
      <p:ext uri="{BB962C8B-B14F-4D97-AF65-F5344CB8AC3E}">
        <p14:creationId xmlns:p14="http://schemas.microsoft.com/office/powerpoint/2010/main" val="3844861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462</Words>
  <Application>Microsoft Office PowerPoint</Application>
  <PresentationFormat>Widescreen</PresentationFormat>
  <Paragraphs>75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Nothing stays the same!</vt:lpstr>
      <vt:lpstr>PowerPoint Presentation</vt:lpstr>
      <vt:lpstr>What does sugar syrup feeding do?</vt:lpstr>
      <vt:lpstr>Source of carbohydrates </vt:lpstr>
      <vt:lpstr>PowerPoint Presentation</vt:lpstr>
      <vt:lpstr>Bees need to have a reason to collect pollen! </vt:lpstr>
      <vt:lpstr>PowerPoint Presentation</vt:lpstr>
      <vt:lpstr>PowerPoint Presentation</vt:lpstr>
      <vt:lpstr>Almond flowers are poor in nectar </vt:lpstr>
      <vt:lpstr>Kiwi fruit pollination </vt:lpstr>
      <vt:lpstr>To consider</vt:lpstr>
      <vt:lpstr>Current research projects </vt:lpstr>
      <vt:lpstr>Aims of the project</vt:lpstr>
      <vt:lpstr>Supplementary feeding as a tool</vt:lpstr>
      <vt:lpstr>PowerPoint Presentation</vt:lpstr>
      <vt:lpstr>Varroa and honey bee nutrition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Madlen Kratz</dc:creator>
  <cp:lastModifiedBy>Kellie Hollingworth</cp:lastModifiedBy>
  <cp:revision>7</cp:revision>
  <dcterms:created xsi:type="dcterms:W3CDTF">2023-08-21T13:18:55Z</dcterms:created>
  <dcterms:modified xsi:type="dcterms:W3CDTF">2023-09-21T04:46:31Z</dcterms:modified>
</cp:coreProperties>
</file>